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4" r:id="rId8"/>
    <p:sldId id="263" r:id="rId9"/>
    <p:sldId id="262" r:id="rId10"/>
    <p:sldId id="260" r:id="rId11"/>
    <p:sldId id="265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75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5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12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22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13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73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18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71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14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8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89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EFFE7-EBF1-4827-B5A3-2174A62D5301}" type="datetimeFigureOut">
              <a:rPr lang="de-DE" smtClean="0"/>
              <a:t>08.06.2022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B3BB4-9CEC-4F42-88B6-ECE8CBFEE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55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600" y="378292"/>
            <a:ext cx="9144000" cy="35681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de-DE" sz="1100" dirty="0" smtClean="0"/>
              <a:t>Lehrgang </a:t>
            </a:r>
            <a:r>
              <a:rPr lang="de-DE" sz="1100" dirty="0" err="1" smtClean="0"/>
              <a:t>Öko</a:t>
            </a:r>
            <a:r>
              <a:rPr lang="de-DE" sz="1100" dirty="0" smtClean="0"/>
              <a:t> – </a:t>
            </a:r>
            <a:r>
              <a:rPr lang="de-DE" sz="1100" dirty="0" err="1" smtClean="0"/>
              <a:t>bio</a:t>
            </a:r>
            <a:r>
              <a:rPr lang="de-DE" sz="1100" dirty="0" smtClean="0"/>
              <a:t> – fair. Jetzt handeln für eine lebenswerte Zukunft </a:t>
            </a:r>
            <a:endParaRPr lang="de-DE" sz="1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10634" y="977153"/>
            <a:ext cx="6257365" cy="5289176"/>
          </a:xfrm>
        </p:spPr>
        <p:txBody>
          <a:bodyPr>
            <a:normAutofit fontScale="70000" lnSpcReduction="20000"/>
          </a:bodyPr>
          <a:lstStyle/>
          <a:p>
            <a:pPr marL="1428750" lvl="2" indent="-514350">
              <a:buAutoNum type="arabicPeriod"/>
            </a:pPr>
            <a:r>
              <a:rPr lang="de-DE" sz="3300" b="1" dirty="0" smtClean="0"/>
              <a:t>Modul</a:t>
            </a:r>
            <a:r>
              <a:rPr lang="de-DE" sz="3300" b="1" dirty="0"/>
              <a:t>: </a:t>
            </a:r>
            <a:endParaRPr lang="de-DE" sz="3300" b="1" dirty="0" smtClean="0"/>
          </a:p>
          <a:p>
            <a:pPr marL="1428750" lvl="2" indent="-514350">
              <a:buAutoNum type="arabicPeriod"/>
            </a:pPr>
            <a:r>
              <a:rPr lang="de-DE" sz="3300" b="1" dirty="0" smtClean="0"/>
              <a:t>Nachhaltig </a:t>
            </a:r>
            <a:r>
              <a:rPr lang="de-DE" sz="3300" b="1" dirty="0"/>
              <a:t>leben – bewusst leben - Zellen der Veränderung </a:t>
            </a:r>
          </a:p>
          <a:p>
            <a:pPr lvl="0"/>
            <a:r>
              <a:rPr lang="de-DE" b="1" dirty="0" smtClean="0"/>
              <a:t>23.- </a:t>
            </a:r>
            <a:r>
              <a:rPr lang="de-DE" b="1" dirty="0"/>
              <a:t>25. September </a:t>
            </a:r>
            <a:r>
              <a:rPr lang="de-DE" b="1" dirty="0" smtClean="0"/>
              <a:t>2022, Bildungshaus </a:t>
            </a:r>
            <a:r>
              <a:rPr lang="de-DE" b="1" dirty="0" err="1"/>
              <a:t>St.Hippolyt</a:t>
            </a:r>
            <a:r>
              <a:rPr lang="de-DE" b="1" dirty="0"/>
              <a:t> </a:t>
            </a:r>
            <a:r>
              <a:rPr lang="de-DE" b="1" dirty="0" smtClean="0"/>
              <a:t>St.Pölten</a:t>
            </a:r>
          </a:p>
          <a:p>
            <a:pPr lvl="0"/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Was bedeutet nachhaltig leben? Definitionen aus wissenschaftlicher Sicht, was bedeutet es für die Teilnehmenden?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Fakten zum Thema globale Erwärmung – was sind die Bedrohungen und Chancen?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 Aufbau und Inhalte des Lehrgangs, Erwartungen der Teilnehmenden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eigene Standortbestimmung für ein nachhaltiges Leben – wo sind meine Ressourcen? Was brauche ich noch?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Gemeinsame Projekte und Ziele für Exkursionen planen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Möglichkeiten im eigenen Netzwerk z.B. in Pfarren, Bildungshäusern, Arbeitsumfeld und Gemeinschaftseinrichtungen ökologisch zu </a:t>
            </a:r>
            <a:r>
              <a:rPr lang="de-DE" dirty="0" smtClean="0"/>
              <a:t>handeln</a:t>
            </a:r>
            <a:endParaRPr lang="de-DE" dirty="0"/>
          </a:p>
          <a:p>
            <a:pPr algn="l"/>
            <a:r>
              <a:rPr lang="de-DE" dirty="0"/>
              <a:t> </a:t>
            </a:r>
          </a:p>
          <a:p>
            <a:r>
              <a:rPr lang="de-DE" b="1" dirty="0"/>
              <a:t> </a:t>
            </a: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928" y="6055301"/>
            <a:ext cx="1716651" cy="5321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1690970"/>
            <a:ext cx="3567505" cy="386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7412" y="279680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94087" y="941293"/>
            <a:ext cx="7353207" cy="5360895"/>
          </a:xfrm>
        </p:spPr>
        <p:txBody>
          <a:bodyPr>
            <a:normAutofit fontScale="25000" lnSpcReduction="20000"/>
          </a:bodyPr>
          <a:lstStyle/>
          <a:p>
            <a:pPr lvl="2"/>
            <a:r>
              <a:rPr lang="de-DE" sz="6400" b="1" dirty="0" smtClean="0"/>
              <a:t>4. Modul</a:t>
            </a:r>
            <a:endParaRPr lang="de-DE" sz="6400" b="1" dirty="0"/>
          </a:p>
          <a:p>
            <a:r>
              <a:rPr lang="de-DE" sz="5600" b="1" dirty="0" smtClean="0"/>
              <a:t>Referent*innen </a:t>
            </a:r>
            <a:endParaRPr lang="de-DE" sz="5600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5600" b="1" dirty="0" smtClean="0"/>
              <a:t>Michael Rosenberger: </a:t>
            </a:r>
            <a:r>
              <a:rPr lang="de-DE" sz="5600" dirty="0" smtClean="0"/>
              <a:t>Moraltheologe, KPU Linz an der Katholischen Privatuniversität Linz.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5600" dirty="0" smtClean="0"/>
              <a:t>Nachhaltige Lebensstile (v.a. die Frage der Suffizienz) ; Nachhaltiges Wirtschaften (v.a. die Debatte um das Wachstum) ; Schöpfungsspiritualität in der Bibel; Schöpfungsspiritualität und Nachhaltigkeit heute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5600" b="1" dirty="0" smtClean="0"/>
              <a:t>Magdalena </a:t>
            </a:r>
            <a:r>
              <a:rPr lang="de-DE" sz="5600" b="1" dirty="0" err="1" smtClean="0"/>
              <a:t>Holztrattner</a:t>
            </a:r>
            <a:r>
              <a:rPr lang="de-DE" sz="5600" b="1" dirty="0" smtClean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5600" dirty="0" smtClean="0"/>
              <a:t>Von der Care-Wirtschaft zur Fair-Wirtschaft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5600" dirty="0" smtClean="0"/>
              <a:t>Wovon reden wir, wenn wir von Wirtschaft reden? Wie kann der Grundgedanke des Sorgens uns dazu führen, Fairness und Solidarität in wirtschaftlichen Zusammenhängen zu denken? Wie kann solidarisches Wirtschaften aussehen – theoretisch und konkret? Und wo ist der längste Hebel, um unseren Lebens- und Produktionsstil nachhaltig zu gestalten? Diesen Fragen soll nachgegangen werden – ohne für alle abschließende Antworten zu haben. Und trotzdem dabei die Welt zu retten.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5600" b="1" dirty="0"/>
              <a:t>Walter </a:t>
            </a:r>
            <a:r>
              <a:rPr lang="de-DE" sz="5600" b="1" dirty="0" err="1" smtClean="0"/>
              <a:t>Galehr</a:t>
            </a:r>
            <a:r>
              <a:rPr lang="de-DE" sz="5600" b="1" dirty="0" smtClean="0"/>
              <a:t>  </a:t>
            </a:r>
            <a:r>
              <a:rPr lang="de-DE" sz="5600" b="1" dirty="0"/>
              <a:t>(</a:t>
            </a:r>
            <a:r>
              <a:rPr lang="de-DE" sz="5600" dirty="0" err="1" smtClean="0"/>
              <a:t>sol</a:t>
            </a:r>
            <a:r>
              <a:rPr lang="de-DE" sz="5600" dirty="0" smtClean="0"/>
              <a:t> Salzburg nachhaltig.at)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5600" b="1" dirty="0" smtClean="0"/>
              <a:t>Bürgermeister von </a:t>
            </a:r>
            <a:r>
              <a:rPr lang="de-DE" sz="5600" b="1" dirty="0" err="1" smtClean="0"/>
              <a:t>Werfenweng</a:t>
            </a:r>
            <a:r>
              <a:rPr lang="de-DE" sz="5600" b="1" dirty="0" smtClean="0"/>
              <a:t> oder aus seinem Team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5600" b="1" dirty="0" smtClean="0"/>
              <a:t>Vertreterin Fair Trade Österreich? </a:t>
            </a:r>
          </a:p>
          <a:p>
            <a:pPr marL="1143000" lvl="1" indent="-685800" algn="l">
              <a:buFont typeface="Arial" panose="020B0604020202020204" pitchFamily="34" charset="0"/>
              <a:buChar char="•"/>
            </a:pPr>
            <a:r>
              <a:rPr lang="de-DE" sz="5600" dirty="0" smtClean="0"/>
              <a:t>Globale Klimagerechtigkeit </a:t>
            </a:r>
          </a:p>
          <a:p>
            <a:pPr algn="l"/>
            <a:r>
              <a:rPr lang="de-DE" sz="4300" dirty="0"/>
              <a:t> </a:t>
            </a:r>
          </a:p>
          <a:p>
            <a:r>
              <a:rPr lang="de-DE" b="1" dirty="0"/>
              <a:t> </a:t>
            </a: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612" y="5844113"/>
            <a:ext cx="2397968" cy="7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3318" y="378292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742330" y="1039907"/>
            <a:ext cx="5925670" cy="4762524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de-DE" sz="3500" b="1" dirty="0" smtClean="0"/>
              <a:t>Blocktage</a:t>
            </a:r>
            <a:endParaRPr lang="de-DE" sz="3500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/>
              <a:t>Führung Bauernhof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Martin </a:t>
            </a:r>
            <a:r>
              <a:rPr lang="de-DE" b="1" dirty="0" err="1"/>
              <a:t>Schamann</a:t>
            </a:r>
            <a:r>
              <a:rPr lang="de-DE" dirty="0"/>
              <a:t>, Umweltbundesamt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i="1" dirty="0"/>
              <a:t>Bodenversiegelung: In Ö werden täglich ca. 11,5 ha Boden vorrangig für Wohnen und Verkehr in Anspruch genommen, die der landwirtschaftlichen Nutzung verloren gehen. </a:t>
            </a:r>
            <a:endParaRPr lang="de-DE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i="1" dirty="0"/>
              <a:t>Die Folgen sind Reduktion des Bodenlebens, Überschwemmungen und Hitzeinseln. Österreich will bis 2030 auf 2,5 ha reduzieren., die EU </a:t>
            </a:r>
            <a:r>
              <a:rPr lang="de-DE" i="1" dirty="0" smtClean="0"/>
              <a:t>strebt einen </a:t>
            </a:r>
            <a:r>
              <a:rPr lang="de-DE" i="1" dirty="0"/>
              <a:t>netto-Null Verbrauch ab 2050 an</a:t>
            </a:r>
            <a:r>
              <a:rPr lang="de-DE" i="1" dirty="0" smtClean="0"/>
              <a:t>. Maßnahmen </a:t>
            </a:r>
            <a:r>
              <a:rPr lang="de-DE" i="1" dirty="0"/>
              <a:t>und Instrumente, die zur Reduktion beitragen werden derzeit schon teilweise umgesetzt, sind aber stark zu intensivieren.</a:t>
            </a:r>
            <a:endParaRPr lang="de-DE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Fred </a:t>
            </a:r>
            <a:r>
              <a:rPr lang="de-DE" b="1" dirty="0" err="1"/>
              <a:t>Schwendinger</a:t>
            </a:r>
            <a:r>
              <a:rPr lang="de-DE" b="1" dirty="0"/>
              <a:t>, </a:t>
            </a:r>
            <a:r>
              <a:rPr lang="de-DE" dirty="0"/>
              <a:t>Regionalwert AG , Biodiversität, Bioläden, Insektensterben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Martin Huth</a:t>
            </a:r>
            <a:r>
              <a:rPr lang="de-DE" dirty="0"/>
              <a:t>, </a:t>
            </a:r>
            <a:r>
              <a:rPr lang="de-DE" dirty="0" err="1"/>
              <a:t>VetMed</a:t>
            </a:r>
            <a:r>
              <a:rPr lang="de-DE" dirty="0"/>
              <a:t> </a:t>
            </a:r>
            <a:r>
              <a:rPr lang="de-DE" dirty="0" smtClean="0"/>
              <a:t>Wien, artgerechte Tierhaltung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140" y="5802431"/>
            <a:ext cx="2532439" cy="78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8822" y="521727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91952" y="1855694"/>
            <a:ext cx="5576047" cy="40634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b="1" dirty="0"/>
              <a:t>5. Modul:  Es ist gelungen! Bilanz über die Ökoprojekte und Blick in die Zukunft</a:t>
            </a:r>
            <a:endParaRPr lang="de-DE" sz="3600" b="1" dirty="0"/>
          </a:p>
          <a:p>
            <a:r>
              <a:rPr lang="de-DE" sz="1600" b="1" dirty="0"/>
              <a:t>2. bis 4. Juni </a:t>
            </a:r>
            <a:r>
              <a:rPr lang="de-DE" sz="1600" b="1" dirty="0" smtClean="0"/>
              <a:t>2023, Bildungshaus </a:t>
            </a:r>
            <a:r>
              <a:rPr lang="de-DE" sz="1600" b="1" dirty="0" err="1"/>
              <a:t>St.Hippolyt</a:t>
            </a:r>
            <a:r>
              <a:rPr lang="de-DE" sz="1600" b="1" dirty="0"/>
              <a:t> St.Pölten</a:t>
            </a:r>
            <a:endParaRPr lang="de-DE" sz="16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/>
              <a:t>Platz für Wunschthemen, die während des Lehrgangs aufgetaucht sind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/>
              <a:t>Vorstellung der durchgeführten Projekte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/>
              <a:t>Reflexion: Was nehme ich mit? Was habe ich in der Zeit gelernt, verändert?  </a:t>
            </a:r>
            <a:endParaRPr lang="de-DE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Was </a:t>
            </a:r>
            <a:r>
              <a:rPr lang="de-DE" dirty="0"/>
              <a:t>verändere ich jetzt schon? </a:t>
            </a:r>
            <a:endParaRPr lang="de-DE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Wie </a:t>
            </a:r>
            <a:r>
              <a:rPr lang="de-DE" dirty="0"/>
              <a:t>hat sich meine Wahrnehmung verändert?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658" y="5919140"/>
            <a:ext cx="2155921" cy="66827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43" y="2307010"/>
            <a:ext cx="4926909" cy="316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39153" y="181069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88659" y="923365"/>
            <a:ext cx="7494494" cy="493955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2500" b="1" dirty="0" smtClean="0"/>
              <a:t>Referent*innen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Matthias </a:t>
            </a:r>
            <a:r>
              <a:rPr lang="de-DE" b="1" dirty="0"/>
              <a:t>Kirchner</a:t>
            </a:r>
            <a:r>
              <a:rPr lang="de-DE" dirty="0"/>
              <a:t>, Zentrum für Globalen Wandel und Nachhaltigkeit, </a:t>
            </a:r>
            <a:r>
              <a:rPr lang="de-DE" dirty="0" smtClean="0"/>
              <a:t>BOKU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Nachhaltigkeit </a:t>
            </a:r>
            <a:r>
              <a:rPr lang="de-DE" dirty="0"/>
              <a:t>als </a:t>
            </a:r>
            <a:r>
              <a:rPr lang="de-DE" dirty="0" smtClean="0"/>
              <a:t>Konzept;  </a:t>
            </a:r>
            <a:r>
              <a:rPr lang="de-DE" dirty="0"/>
              <a:t>Nachhaltige Entwicklungsziele der UNO (SDGs</a:t>
            </a:r>
            <a:r>
              <a:rPr lang="de-DE" dirty="0" smtClean="0"/>
              <a:t>);  </a:t>
            </a:r>
            <a:r>
              <a:rPr lang="de-DE" dirty="0"/>
              <a:t>Ökosoziale Steuerreform</a:t>
            </a:r>
            <a:endParaRPr lang="de-DE" sz="2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Hannes Höller,  </a:t>
            </a:r>
            <a:r>
              <a:rPr lang="de-DE" dirty="0" smtClean="0"/>
              <a:t>Klimabündnis </a:t>
            </a:r>
            <a:r>
              <a:rPr lang="de-DE" dirty="0"/>
              <a:t>NÖ: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sz="2400" dirty="0"/>
              <a:t>Was ist bei der Wort- und Bildsprache wichtig? Wie gehe ich mit </a:t>
            </a:r>
            <a:r>
              <a:rPr lang="de-AT" sz="2400" dirty="0" err="1"/>
              <a:t>Klimawandel-Skeptiker:innen</a:t>
            </a:r>
            <a:r>
              <a:rPr lang="de-AT" sz="2400" dirty="0"/>
              <a:t> um?</a:t>
            </a:r>
            <a:endParaRPr lang="de-DE" sz="24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Markus Gerhartinger</a:t>
            </a:r>
            <a:r>
              <a:rPr lang="de-DE" dirty="0"/>
              <a:t>, Sprecher der Umweltbeauftragten der katholischen und evangelischen Kirche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Axel Isenbart</a:t>
            </a:r>
            <a:r>
              <a:rPr lang="de-DE" dirty="0"/>
              <a:t>, Umweltbeauftragter der Diözese St.Pölten: kirchliche Initiativen für Schöpfungsgerechtigkeit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Erich Wagner – Walser</a:t>
            </a:r>
            <a:r>
              <a:rPr lang="de-DE" dirty="0"/>
              <a:t>, Direktor des Bildungshauses </a:t>
            </a:r>
            <a:r>
              <a:rPr lang="de-DE" dirty="0" err="1"/>
              <a:t>St.Hippolyt</a:t>
            </a:r>
            <a:r>
              <a:rPr lang="de-DE" dirty="0"/>
              <a:t>, </a:t>
            </a:r>
            <a:endParaRPr lang="de-DE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Kirchen und Nachhaltigkeit, Öko-Zertifizierung für Bildungshäuser und öffentliche Gebäude</a:t>
            </a:r>
            <a:endParaRPr lang="de-DE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b="1" dirty="0"/>
              <a:t>Michaela Spritzendorfer-Ehrenhauser</a:t>
            </a:r>
            <a:r>
              <a:rPr lang="de-DE" dirty="0"/>
              <a:t>, </a:t>
            </a:r>
            <a:r>
              <a:rPr lang="de-DE" dirty="0" err="1"/>
              <a:t>Welthaus</a:t>
            </a:r>
            <a:r>
              <a:rPr lang="de-DE" dirty="0"/>
              <a:t> </a:t>
            </a:r>
            <a:r>
              <a:rPr lang="de-DE" dirty="0" smtClean="0"/>
              <a:t>St.Pölten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Globale Aspekte des Klimawandels, fair wirtschaften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459" y="5862918"/>
            <a:ext cx="2577262" cy="7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0541" y="252787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3106" y="1030941"/>
            <a:ext cx="6884894" cy="4975411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de-DE" sz="4100" b="1" dirty="0"/>
              <a:t>2. Modul: Sonne statt Kohle   - Wandel mit </a:t>
            </a:r>
            <a:r>
              <a:rPr lang="de-DE" sz="4100" b="1" dirty="0" smtClean="0"/>
              <a:t>Freude</a:t>
            </a:r>
            <a:endParaRPr lang="de-DE" sz="4100" b="1" dirty="0"/>
          </a:p>
          <a:p>
            <a:r>
              <a:rPr lang="de-DE" b="1" dirty="0"/>
              <a:t>18.- 20. November </a:t>
            </a:r>
            <a:r>
              <a:rPr lang="de-DE" b="1" dirty="0" smtClean="0"/>
              <a:t>2022, Bildungshaus </a:t>
            </a:r>
            <a:r>
              <a:rPr lang="de-DE" b="1" dirty="0" err="1" smtClean="0"/>
              <a:t>St.Virgil</a:t>
            </a:r>
            <a:endParaRPr lang="de-DE" b="1" dirty="0" smtClean="0"/>
          </a:p>
          <a:p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Ist das fossile Zeitalter beendet und wie kann der Energiehunger gestoppt werden?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Welche </a:t>
            </a:r>
            <a:r>
              <a:rPr lang="de-DE" dirty="0"/>
              <a:t>Energieformen sind wirklich nachhaltig und wie gelingt es, die Menschen zum Umstieg zu motivieren?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Wie </a:t>
            </a:r>
            <a:r>
              <a:rPr lang="de-DE" dirty="0"/>
              <a:t>kann das große Artensterben gestoppt werden?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Können </a:t>
            </a:r>
            <a:r>
              <a:rPr lang="de-DE" dirty="0"/>
              <a:t>wir von Ländern im globalen Süden lernen, um den globalen Fußabdruck zu verringern?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Dürfen </a:t>
            </a:r>
            <a:r>
              <a:rPr lang="de-DE" dirty="0" err="1"/>
              <a:t>Ökos</a:t>
            </a:r>
            <a:r>
              <a:rPr lang="de-DE" dirty="0"/>
              <a:t> noch mit gutem Gewissen Urlaubsreisen machen? 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16" y="6006353"/>
            <a:ext cx="1874563" cy="5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216927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90682" y="788895"/>
            <a:ext cx="6777317" cy="5208494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/>
              <a:t>2. Modul </a:t>
            </a:r>
            <a:r>
              <a:rPr lang="de-DE" b="1" dirty="0" smtClean="0"/>
              <a:t>Referent*innen</a:t>
            </a:r>
            <a:endParaRPr lang="de-DE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Gunter </a:t>
            </a:r>
            <a:r>
              <a:rPr lang="de-DE" dirty="0" err="1" smtClean="0"/>
              <a:t>Sperka</a:t>
            </a:r>
            <a:r>
              <a:rPr lang="de-DE" dirty="0" smtClean="0"/>
              <a:t>, Leiter der Stabsstelle für Klimaschutz beim Land Salzburg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 Klima, Klimawandel – was ist das, was genau ist das Problem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Treibhausgase und Energiewende – woher kommen die Treibhausgase, wer sind die Emissionstreiber, wie kann eine klimaverträgliche Energiezukunft ausschauen?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Was können wir noch beeinflussen, was nicht, welche </a:t>
            </a:r>
            <a:r>
              <a:rPr lang="de-DE" dirty="0" err="1" smtClean="0"/>
              <a:t>Klimazukünfte</a:t>
            </a:r>
            <a:r>
              <a:rPr lang="de-DE" dirty="0" smtClean="0"/>
              <a:t> erwarten wir und was sind die Voraussetzungen dafür?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Was braucht es, um Klimaneutralität zu erreichen – und bis wann wäre das </a:t>
            </a:r>
            <a:r>
              <a:rPr lang="de-DE" dirty="0" err="1" smtClean="0"/>
              <a:t>schaffbar</a:t>
            </a:r>
            <a:r>
              <a:rPr lang="de-DE" dirty="0" smtClean="0"/>
              <a:t>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Klimaschutz und die persönlichen Lebensstile – Wohnen, Ernährung, Mobilität, Bekleidung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Umweltpsychologie Ökobegeisterung statt </a:t>
            </a:r>
            <a:r>
              <a:rPr lang="de-DE" dirty="0" err="1" smtClean="0"/>
              <a:t>Ökomoral</a:t>
            </a:r>
            <a:endParaRPr lang="de-DE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Katrin </a:t>
            </a:r>
            <a:r>
              <a:rPr lang="de-DE" dirty="0" err="1" smtClean="0"/>
              <a:t>Muttenthaler</a:t>
            </a:r>
            <a:r>
              <a:rPr lang="de-DE" dirty="0" smtClean="0"/>
              <a:t>, Biologin, Umweltbeauftragte ED Salzburg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Wer hat noch Platz auf der Arche? Vom Aussterben der Arten durch unseren Lebenswandel</a:t>
            </a:r>
          </a:p>
          <a:p>
            <a:r>
              <a:rPr lang="de-DE" b="1" dirty="0"/>
              <a:t> </a:t>
            </a: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094" y="5997388"/>
            <a:ext cx="1903485" cy="59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01805" y="306574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75529" y="1174376"/>
            <a:ext cx="6992471" cy="4769224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de-DE" sz="3500" b="1" dirty="0"/>
              <a:t>3. Modul: Act </a:t>
            </a:r>
            <a:r>
              <a:rPr lang="de-DE" sz="3500" b="1" dirty="0" err="1"/>
              <a:t>now</a:t>
            </a:r>
            <a:r>
              <a:rPr lang="de-DE" sz="3500" b="1" dirty="0"/>
              <a:t> – wie man die Politik zum Handeln bringt</a:t>
            </a:r>
          </a:p>
          <a:p>
            <a:r>
              <a:rPr lang="de-DE" sz="1900" b="1" dirty="0"/>
              <a:t>Datum: 17. bis 19. Februar </a:t>
            </a:r>
            <a:r>
              <a:rPr lang="de-DE" sz="1900" b="1" dirty="0" smtClean="0"/>
              <a:t>2023, </a:t>
            </a:r>
            <a:r>
              <a:rPr lang="de-DE" b="1" dirty="0" smtClean="0"/>
              <a:t>Ort</a:t>
            </a:r>
            <a:r>
              <a:rPr lang="de-DE" b="1" dirty="0"/>
              <a:t>: </a:t>
            </a:r>
            <a:r>
              <a:rPr lang="de-DE" b="1" dirty="0" smtClean="0"/>
              <a:t>Bildungshaus </a:t>
            </a:r>
            <a:r>
              <a:rPr lang="de-DE" b="1" dirty="0" err="1"/>
              <a:t>St.Hippolyt</a:t>
            </a:r>
            <a:r>
              <a:rPr lang="de-DE" b="1" dirty="0"/>
              <a:t> St.Pölten</a:t>
            </a: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Die Städte der Zukunft haben wieder den Menschen, nicht den PKW im Mittelpunkt – was braucht es, um Plätze und Straßen zu schaffen, die zum Schlendern und Rasten einladen?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Wo </a:t>
            </a:r>
            <a:r>
              <a:rPr lang="de-DE" dirty="0"/>
              <a:t>ist Raum für jene, die zu Fuß gehen, mit dem Rad oder den </a:t>
            </a:r>
            <a:r>
              <a:rPr lang="de-DE" dirty="0" err="1"/>
              <a:t>Öffis</a:t>
            </a:r>
            <a:r>
              <a:rPr lang="de-DE" dirty="0"/>
              <a:t> fahren?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Wie </a:t>
            </a:r>
            <a:r>
              <a:rPr lang="de-DE" dirty="0"/>
              <a:t>bringe ich das Wasser in die Stadt und was macht das Schwammstadtprinzip?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Wie sorgen die Religionen für das gemeinsame Haus?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Wie bringt man die Politik zum Handeln? 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540" y="6085868"/>
            <a:ext cx="1618039" cy="50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999" y="342434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01670" y="1013012"/>
            <a:ext cx="6266329" cy="4778188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de-DE" sz="3500" b="1" dirty="0"/>
              <a:t>3. Modul: Act </a:t>
            </a:r>
            <a:r>
              <a:rPr lang="de-DE" sz="3500" b="1" dirty="0" err="1"/>
              <a:t>now</a:t>
            </a:r>
            <a:r>
              <a:rPr lang="de-DE" sz="3500" b="1" dirty="0"/>
              <a:t> – wie man die Politik zum Handeln bringt</a:t>
            </a:r>
          </a:p>
          <a:p>
            <a:r>
              <a:rPr lang="de-DE" sz="1900" b="1" dirty="0"/>
              <a:t>Datum: 17. bis 19. Februar </a:t>
            </a:r>
            <a:r>
              <a:rPr lang="de-DE" sz="1900" b="1" dirty="0" smtClean="0"/>
              <a:t>2023, </a:t>
            </a:r>
            <a:r>
              <a:rPr lang="de-DE" b="1" dirty="0" smtClean="0"/>
              <a:t>Ort</a:t>
            </a:r>
            <a:r>
              <a:rPr lang="de-DE" b="1" dirty="0"/>
              <a:t>: </a:t>
            </a:r>
            <a:r>
              <a:rPr lang="de-DE" b="1" dirty="0" smtClean="0"/>
              <a:t>Bildungshaus </a:t>
            </a:r>
            <a:r>
              <a:rPr lang="de-DE" b="1" dirty="0" err="1"/>
              <a:t>St.Hippolyt</a:t>
            </a:r>
            <a:r>
              <a:rPr lang="de-DE" b="1" dirty="0"/>
              <a:t> St.Pölten</a:t>
            </a: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Die Städte der Zukunft haben wieder den Menschen, nicht den PKW im Mittelpunkt – was braucht es, um Plätze und Straßen zu schaffen, die zum Schlendern und Rasten einladen?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Wo </a:t>
            </a:r>
            <a:r>
              <a:rPr lang="de-DE" dirty="0"/>
              <a:t>ist Raum für jene, die zu Fuß gehen, mit dem Rad oder den </a:t>
            </a:r>
            <a:r>
              <a:rPr lang="de-DE" dirty="0" err="1"/>
              <a:t>Öffis</a:t>
            </a:r>
            <a:r>
              <a:rPr lang="de-DE" dirty="0"/>
              <a:t> fahren?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Wie </a:t>
            </a:r>
            <a:r>
              <a:rPr lang="de-DE" dirty="0"/>
              <a:t>bringe ich das Wasser in die Stadt und was macht das Schwammstadtprinzip?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Wie sorgen die Religionen für das gemeinsame Haus?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Wie bringt man die Politik zum Handeln? 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908025"/>
            <a:ext cx="2191780" cy="67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4094" y="2904564"/>
            <a:ext cx="6373906" cy="2958353"/>
          </a:xfrm>
        </p:spPr>
        <p:txBody>
          <a:bodyPr>
            <a:normAutofit/>
          </a:bodyPr>
          <a:lstStyle/>
          <a:p>
            <a:pPr lvl="0"/>
            <a:endParaRPr lang="de-DE" sz="1600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740" y="5999725"/>
            <a:ext cx="1895945" cy="58768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2" y="3021104"/>
            <a:ext cx="3511669" cy="2324315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486400" y="309499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Wie kann das Leben wieder ins Dorf zurückgeholt werden? Revitalisierung von Ortskernen statt Einkaufszentren auf der grünen Wiese, Mobilitätskonzepte für weniger dicht besiedelte Regionen.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Wie kann Biolandbau und artgerechte Tierhaltung gefördert werden? Klimagerechte Ernährung soll auch schmecken und </a:t>
            </a:r>
            <a:r>
              <a:rPr lang="de-DE" dirty="0" err="1" smtClean="0"/>
              <a:t>Tierleid</a:t>
            </a:r>
            <a:r>
              <a:rPr lang="de-DE" dirty="0" smtClean="0"/>
              <a:t> verringern, Lebensmittel retten statt wegwerfen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Was ist nachhaltiges Essen?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391288" y="1636109"/>
            <a:ext cx="7622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de-DE" sz="2400" b="1" dirty="0" smtClean="0"/>
              <a:t>Blocktage:  Heile Welt auf dem Land? Contra </a:t>
            </a:r>
            <a:r>
              <a:rPr lang="de-DE" sz="2400" b="1" dirty="0" err="1" smtClean="0"/>
              <a:t>Tierleid</a:t>
            </a:r>
            <a:r>
              <a:rPr lang="de-DE" sz="2400" b="1" dirty="0" smtClean="0"/>
              <a:t> und Bodenversiegelung</a:t>
            </a:r>
          </a:p>
          <a:p>
            <a:r>
              <a:rPr lang="de-DE" b="1" dirty="0" smtClean="0"/>
              <a:t> </a:t>
            </a:r>
            <a:r>
              <a:rPr lang="de-DE" sz="1600" b="1" dirty="0" smtClean="0"/>
              <a:t>18.-bis 21. Mai 2023, Wegwartehof </a:t>
            </a:r>
            <a:r>
              <a:rPr lang="de-DE" sz="1600" b="1" dirty="0" err="1" smtClean="0"/>
              <a:t>Merkenbrechts</a:t>
            </a:r>
            <a:r>
              <a:rPr lang="de-DE" sz="1600" b="1" dirty="0" smtClean="0"/>
              <a:t> (Bio-Bauernhof), </a:t>
            </a:r>
            <a:r>
              <a:rPr lang="de-DE" b="1" dirty="0"/>
              <a:t>Waldviertel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7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7571" y="243822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5106" y="869576"/>
            <a:ext cx="6122894" cy="5253318"/>
          </a:xfrm>
        </p:spPr>
        <p:txBody>
          <a:bodyPr anchor="b">
            <a:normAutofit fontScale="55000" lnSpcReduction="20000"/>
          </a:bodyPr>
          <a:lstStyle/>
          <a:p>
            <a:pPr lvl="2"/>
            <a:r>
              <a:rPr lang="de-DE" sz="5400" b="1" dirty="0" smtClean="0"/>
              <a:t>3. Modul:</a:t>
            </a:r>
            <a:endParaRPr lang="de-DE" sz="5100" b="1" dirty="0"/>
          </a:p>
          <a:p>
            <a:r>
              <a:rPr lang="de-DE" b="1" dirty="0" smtClean="0"/>
              <a:t>Referent*innen </a:t>
            </a:r>
            <a:endParaRPr lang="de-DE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2900" b="1" dirty="0" smtClean="0"/>
              <a:t>Eva </a:t>
            </a:r>
            <a:r>
              <a:rPr lang="de-DE" sz="2900" b="1" dirty="0" err="1" smtClean="0"/>
              <a:t>Mastny</a:t>
            </a:r>
            <a:r>
              <a:rPr lang="de-DE" sz="2900" dirty="0" smtClean="0"/>
              <a:t>, Umweltministerium  + Vertreter*in des Bürgerrats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900" dirty="0" smtClean="0"/>
              <a:t>Projekte des Ministeriums z.B. Klimaticket, </a:t>
            </a:r>
            <a:r>
              <a:rPr lang="de-DE" sz="2900" dirty="0" err="1" smtClean="0"/>
              <a:t>Bevorrangung</a:t>
            </a:r>
            <a:r>
              <a:rPr lang="de-DE" sz="2900" dirty="0" smtClean="0"/>
              <a:t> </a:t>
            </a:r>
            <a:r>
              <a:rPr lang="de-DE" sz="2900" dirty="0" err="1" smtClean="0"/>
              <a:t>Öffis</a:t>
            </a:r>
            <a:r>
              <a:rPr lang="de-DE" sz="2900" dirty="0" smtClean="0"/>
              <a:t>, Bürgerbeteiligung, Tools wie CO2-Bilanz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2900" b="1" dirty="0" smtClean="0"/>
              <a:t>Johannes Stangl</a:t>
            </a:r>
            <a:r>
              <a:rPr lang="de-DE" sz="2900" dirty="0" smtClean="0"/>
              <a:t>, fridays4future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2900" b="1" dirty="0" smtClean="0"/>
              <a:t>Simon </a:t>
            </a:r>
            <a:r>
              <a:rPr lang="de-DE" sz="2900" b="1" dirty="0" err="1" smtClean="0"/>
              <a:t>Pories</a:t>
            </a:r>
            <a:r>
              <a:rPr lang="de-DE" sz="2900" b="1" dirty="0" smtClean="0"/>
              <a:t>, Markus Gerhartinger</a:t>
            </a:r>
            <a:r>
              <a:rPr lang="de-DE" sz="2900" dirty="0" smtClean="0"/>
              <a:t>, </a:t>
            </a:r>
            <a:r>
              <a:rPr lang="de-DE" sz="2900" dirty="0" err="1" smtClean="0"/>
              <a:t>religions</a:t>
            </a:r>
            <a:r>
              <a:rPr lang="de-DE" sz="2900" dirty="0" smtClean="0"/>
              <a:t> </a:t>
            </a:r>
            <a:r>
              <a:rPr lang="de-DE" sz="2900" dirty="0" err="1" smtClean="0"/>
              <a:t>for</a:t>
            </a:r>
            <a:r>
              <a:rPr lang="de-DE" sz="2900" dirty="0" smtClean="0"/>
              <a:t> </a:t>
            </a:r>
            <a:r>
              <a:rPr lang="de-DE" sz="2900" dirty="0" err="1" smtClean="0"/>
              <a:t>future</a:t>
            </a:r>
            <a:r>
              <a:rPr lang="de-DE" sz="2900" dirty="0" smtClean="0"/>
              <a:t>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2900" b="1" dirty="0" err="1" smtClean="0"/>
              <a:t>Laurin</a:t>
            </a:r>
            <a:r>
              <a:rPr lang="de-DE" sz="2900" b="1" dirty="0" smtClean="0"/>
              <a:t> Mayer</a:t>
            </a:r>
            <a:r>
              <a:rPr lang="de-DE" sz="2900" dirty="0" smtClean="0"/>
              <a:t>, Raumplaner</a:t>
            </a:r>
          </a:p>
          <a:p>
            <a:pPr lvl="0"/>
            <a:endParaRPr lang="de-DE" dirty="0" smtClean="0"/>
          </a:p>
          <a:p>
            <a:pPr lvl="0" algn="l"/>
            <a:r>
              <a:rPr lang="de-DE" i="1" dirty="0" smtClean="0"/>
              <a:t>Praxis: Projekte im 7.Bezirk in Wien: </a:t>
            </a:r>
          </a:p>
          <a:p>
            <a:pPr lvl="0" algn="l"/>
            <a:r>
              <a:rPr lang="de-DE" dirty="0" smtClean="0"/>
              <a:t>Am Neubau sind in den letzten Jahren viele Straßen umgebaut worden. Doch warum das Ganze? </a:t>
            </a:r>
          </a:p>
          <a:p>
            <a:pPr lvl="0" algn="l"/>
            <a:r>
              <a:rPr lang="de-DE" dirty="0" smtClean="0"/>
              <a:t>Unter dem Schlagwort Coole Zone Neubau werden in verschiedenen Straßen Bäume gepflanzt, Wasser in die Stadt geleitet und vor allem der Platz zwischen </a:t>
            </a:r>
            <a:r>
              <a:rPr lang="de-DE" dirty="0" err="1" smtClean="0"/>
              <a:t>Zufußgehenden</a:t>
            </a:r>
            <a:r>
              <a:rPr lang="de-DE" dirty="0" smtClean="0"/>
              <a:t>, Radfahrenden und Autos neu verteilt. </a:t>
            </a:r>
          </a:p>
          <a:p>
            <a:pPr lvl="0" algn="l"/>
            <a:r>
              <a:rPr lang="de-DE" dirty="0" smtClean="0"/>
              <a:t>Bei einem Spaziergang durch den Bezirk sehen wir uns Projekte aller Art an und stellen fest, was auf kleinem Raum so alles möglich ist. </a:t>
            </a:r>
          </a:p>
          <a:p>
            <a:r>
              <a:rPr lang="de-DE" dirty="0" smtClean="0"/>
              <a:t> 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64" y="6005283"/>
            <a:ext cx="1878015" cy="5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4858"/>
            <a:ext cx="9144000" cy="3568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de-DE" sz="2400" dirty="0" smtClean="0"/>
              <a:t>Lehrgang </a:t>
            </a:r>
            <a:r>
              <a:rPr lang="de-DE" sz="2400" dirty="0" err="1" smtClean="0"/>
              <a:t>Öko</a:t>
            </a:r>
            <a:r>
              <a:rPr lang="de-DE" sz="2400" dirty="0" smtClean="0"/>
              <a:t> – </a:t>
            </a:r>
            <a:r>
              <a:rPr lang="de-DE" sz="2400" dirty="0" err="1" smtClean="0"/>
              <a:t>bio</a:t>
            </a:r>
            <a:r>
              <a:rPr lang="de-DE" sz="2400" dirty="0" smtClean="0"/>
              <a:t> – fair. Jetzt handeln für eine lebenswerte Zukunft 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15554" y="1855694"/>
            <a:ext cx="7252446" cy="4007224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de-DE" sz="3000" b="1" dirty="0"/>
              <a:t>4. Modul </a:t>
            </a:r>
            <a:endParaRPr lang="de-DE" sz="3000" b="1" dirty="0" smtClean="0"/>
          </a:p>
          <a:p>
            <a:pPr lvl="2"/>
            <a:r>
              <a:rPr lang="de-DE" sz="2400" b="1" dirty="0" err="1" smtClean="0"/>
              <a:t>Fairänderung</a:t>
            </a:r>
            <a:r>
              <a:rPr lang="de-DE" sz="2400" b="1" dirty="0" smtClean="0"/>
              <a:t> </a:t>
            </a:r>
            <a:r>
              <a:rPr lang="de-DE" sz="2400" b="1" dirty="0"/>
              <a:t>in Wirtschaft und Konsum. Sharing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  <a:r>
              <a:rPr lang="de-DE" sz="2400" b="1" dirty="0" err="1"/>
              <a:t>caring</a:t>
            </a:r>
            <a:endParaRPr lang="de-DE" sz="2400" b="1" dirty="0"/>
          </a:p>
          <a:p>
            <a:r>
              <a:rPr lang="de-DE" sz="1400" b="1" dirty="0"/>
              <a:t>Datum: 10. bis 12. März </a:t>
            </a:r>
            <a:r>
              <a:rPr lang="de-DE" sz="1400" b="1" dirty="0" smtClean="0"/>
              <a:t>2023, Ort</a:t>
            </a:r>
            <a:r>
              <a:rPr lang="de-DE" sz="1400" b="1" dirty="0"/>
              <a:t>: Bildungshaus St. Virgil, </a:t>
            </a:r>
            <a:r>
              <a:rPr lang="de-DE" sz="1400" b="1" dirty="0" smtClean="0"/>
              <a:t>Salzburg</a:t>
            </a:r>
          </a:p>
          <a:p>
            <a:endParaRPr lang="de-DE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i="1" dirty="0"/>
              <a:t>Kann der einzelne Konsument/die einzelne Konsumentin die Welt retten? </a:t>
            </a:r>
            <a:r>
              <a:rPr lang="de-DE" sz="1900" i="1" dirty="0" smtClean="0"/>
              <a:t>Oder </a:t>
            </a:r>
            <a:r>
              <a:rPr lang="de-DE" sz="1900" i="1" dirty="0"/>
              <a:t>braucht es doch auch eine Änderung der Systeme? </a:t>
            </a:r>
            <a:endParaRPr lang="de-DE" sz="19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i="1" dirty="0" smtClean="0"/>
              <a:t>Bio </a:t>
            </a:r>
            <a:r>
              <a:rPr lang="de-DE" sz="1900" i="1" dirty="0"/>
              <a:t>und </a:t>
            </a:r>
            <a:r>
              <a:rPr lang="de-DE" sz="1900" i="1" dirty="0" err="1"/>
              <a:t>Fairtrade</a:t>
            </a:r>
            <a:r>
              <a:rPr lang="de-DE" sz="1900" i="1" dirty="0"/>
              <a:t> Produkte füllen die Geschäftsregale, reicht der Einkauf im Weltladen für eine tiefgreifende Veränderung? </a:t>
            </a:r>
            <a:endParaRPr lang="de-DE" sz="19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i="1" dirty="0" smtClean="0"/>
              <a:t>Ohne </a:t>
            </a:r>
            <a:r>
              <a:rPr lang="de-DE" sz="1900" i="1" dirty="0"/>
              <a:t>das Etikett „grün“ und „nachhaltig“ läuft kaum etwas, weder in der Wirtschaft noch im Bankenwesen – was ist ernsthaftes Bemühen und was ist „</a:t>
            </a:r>
            <a:r>
              <a:rPr lang="de-DE" sz="1900" i="1" dirty="0" err="1"/>
              <a:t>greenwashing</a:t>
            </a:r>
            <a:r>
              <a:rPr lang="de-DE" sz="1900" i="1" dirty="0"/>
              <a:t>“? </a:t>
            </a:r>
            <a:endParaRPr lang="de-DE" sz="19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i="1" dirty="0" smtClean="0"/>
              <a:t>Was </a:t>
            </a:r>
            <a:r>
              <a:rPr lang="de-DE" sz="1900" i="1" dirty="0"/>
              <a:t>bringen die ökosoziale Steuerreform und die Besteuerung von CO2 Ausstoß? 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740" y="5999725"/>
            <a:ext cx="1895945" cy="5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Breitbild</PresentationFormat>
  <Paragraphs>124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  <vt:lpstr>Lehrgang Öko – bio – fair. Jetzt handeln für eine lebenswerte Zukunft </vt:lpstr>
    </vt:vector>
  </TitlesOfParts>
  <Company>Diözese St.Pölten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Lehrgang Öko – bio – fair. Jetzt handeln für eine lebenswerte Zukunft</dc:title>
  <dc:creator>Schwingenschlögl Maria</dc:creator>
  <cp:lastModifiedBy>Schwingenschlögl Maria</cp:lastModifiedBy>
  <cp:revision>11</cp:revision>
  <dcterms:created xsi:type="dcterms:W3CDTF">2022-06-08T13:00:13Z</dcterms:created>
  <dcterms:modified xsi:type="dcterms:W3CDTF">2022-06-08T17:26:36Z</dcterms:modified>
</cp:coreProperties>
</file>